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1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1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3697"/>
            <a:ext cx="3037840" cy="4633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63697"/>
            <a:ext cx="3037840" cy="4633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45192B3B-44A2-4246-BFEE-D13BDC4D748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444347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350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29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86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92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9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69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47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1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62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92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010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4906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5946775" y="57150"/>
            <a:ext cx="319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REGISTRO DIARIO DE ACTIVIDADES</a:t>
            </a:r>
          </a:p>
          <a:p>
            <a:pPr algn="ctr">
              <a:defRPr/>
            </a:pPr>
            <a:r>
              <a:rPr lang="es-ES_tradnl" sz="1200" b="1" dirty="0" smtClean="0"/>
              <a:t>SINBA-SIS-A1 </a:t>
            </a:r>
            <a:endParaRPr lang="es-ES_tradnl" sz="1200" b="1" dirty="0" smtClean="0"/>
          </a:p>
        </p:txBody>
      </p:sp>
      <p:sp>
        <p:nvSpPr>
          <p:cNvPr id="1029" name="Text Box 32"/>
          <p:cNvSpPr txBox="1">
            <a:spLocks noChangeArrowheads="1"/>
          </p:cNvSpPr>
          <p:nvPr userDrawn="1"/>
        </p:nvSpPr>
        <p:spPr bwMode="auto">
          <a:xfrm>
            <a:off x="1247775" y="76200"/>
            <a:ext cx="489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Actividades varias</a:t>
            </a:r>
            <a:endParaRPr lang="es-ES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82550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6" name="Text Box 79"/>
          <p:cNvSpPr txBox="1">
            <a:spLocks noChangeArrowheads="1"/>
          </p:cNvSpPr>
          <p:nvPr/>
        </p:nvSpPr>
        <p:spPr bwMode="auto">
          <a:xfrm>
            <a:off x="31750" y="731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MX"/>
          </a:p>
        </p:txBody>
      </p:sp>
      <p:sp>
        <p:nvSpPr>
          <p:cNvPr id="3077" name="Text Box 86"/>
          <p:cNvSpPr txBox="1">
            <a:spLocks noChangeArrowheads="1"/>
          </p:cNvSpPr>
          <p:nvPr/>
        </p:nvSpPr>
        <p:spPr bwMode="auto">
          <a:xfrm>
            <a:off x="-6350" y="881063"/>
            <a:ext cx="9150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809625"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9625"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9625"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9625"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9625"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  <a:tab pos="520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COMUNIDAD: _________________________________________________________________          INFORMACIÓN				CORRESPONDIENTE AL:      MES: ____________  AÑO: __________</a:t>
            </a:r>
            <a:endParaRPr lang="es-ES_tradnl" altLang="es-MX" sz="700"/>
          </a:p>
        </p:txBody>
      </p:sp>
      <p:sp>
        <p:nvSpPr>
          <p:cNvPr id="3078" name="Line 90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079" name="Grupo 1"/>
          <p:cNvGrpSpPr>
            <a:grpSpLocks/>
          </p:cNvGrpSpPr>
          <p:nvPr/>
        </p:nvGrpSpPr>
        <p:grpSpPr bwMode="auto">
          <a:xfrm>
            <a:off x="-28575" y="1339850"/>
            <a:ext cx="9180513" cy="693738"/>
            <a:chOff x="-28575" y="1339850"/>
            <a:chExt cx="9180513" cy="693738"/>
          </a:xfrm>
        </p:grpSpPr>
        <p:sp>
          <p:nvSpPr>
            <p:cNvPr id="3155" name="Text Box 287"/>
            <p:cNvSpPr txBox="1">
              <a:spLocks noChangeArrowheads="1"/>
            </p:cNvSpPr>
            <p:nvPr/>
          </p:nvSpPr>
          <p:spPr bwMode="auto">
            <a:xfrm>
              <a:off x="1495425" y="1668463"/>
              <a:ext cx="2698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10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19</a:t>
              </a:r>
            </a:p>
          </p:txBody>
        </p:sp>
        <p:sp>
          <p:nvSpPr>
            <p:cNvPr id="3156" name="Line 97"/>
            <p:cNvSpPr>
              <a:spLocks noChangeShapeType="1"/>
            </p:cNvSpPr>
            <p:nvPr/>
          </p:nvSpPr>
          <p:spPr bwMode="auto">
            <a:xfrm>
              <a:off x="0" y="13684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7" name="Text Box 99"/>
            <p:cNvSpPr txBox="1">
              <a:spLocks noChangeArrowheads="1"/>
            </p:cNvSpPr>
            <p:nvPr/>
          </p:nvSpPr>
          <p:spPr bwMode="auto">
            <a:xfrm>
              <a:off x="-28575" y="1419225"/>
              <a:ext cx="2667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D</a:t>
              </a:r>
            </a:p>
            <a:p>
              <a:pPr algn="ctr"/>
              <a:r>
                <a:rPr lang="es-ES_tradnl" altLang="es-MX" sz="700"/>
                <a:t>Í</a:t>
              </a:r>
            </a:p>
            <a:p>
              <a:pPr algn="ctr"/>
              <a:r>
                <a:rPr lang="es-ES_tradnl" altLang="es-MX" sz="700"/>
                <a:t>A</a:t>
              </a:r>
            </a:p>
          </p:txBody>
        </p:sp>
        <p:sp>
          <p:nvSpPr>
            <p:cNvPr id="3158" name="Line 100"/>
            <p:cNvSpPr>
              <a:spLocks noChangeShapeType="1"/>
            </p:cNvSpPr>
            <p:nvPr/>
          </p:nvSpPr>
          <p:spPr bwMode="auto">
            <a:xfrm>
              <a:off x="0" y="202406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9" name="Line 101"/>
            <p:cNvSpPr>
              <a:spLocks noChangeShapeType="1"/>
            </p:cNvSpPr>
            <p:nvPr/>
          </p:nvSpPr>
          <p:spPr bwMode="auto">
            <a:xfrm>
              <a:off x="209550" y="1368425"/>
              <a:ext cx="0" cy="655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0" name="Text Box 106"/>
            <p:cNvSpPr txBox="1">
              <a:spLocks noChangeArrowheads="1"/>
            </p:cNvSpPr>
            <p:nvPr/>
          </p:nvSpPr>
          <p:spPr bwMode="auto">
            <a:xfrm>
              <a:off x="1111250" y="1725613"/>
              <a:ext cx="2714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60000"/>
                </a:spcBef>
              </a:pPr>
              <a:r>
                <a:rPr lang="es-ES_tradnl" altLang="es-MX" sz="600"/>
                <a:t>&lt;5</a:t>
              </a:r>
            </a:p>
          </p:txBody>
        </p:sp>
        <p:sp>
          <p:nvSpPr>
            <p:cNvPr id="3161" name="Rectangle 216"/>
            <p:cNvSpPr>
              <a:spLocks noChangeArrowheads="1"/>
            </p:cNvSpPr>
            <p:nvPr/>
          </p:nvSpPr>
          <p:spPr bwMode="auto">
            <a:xfrm>
              <a:off x="6072188" y="1541463"/>
              <a:ext cx="8064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MEDICAMENTOS</a:t>
              </a:r>
            </a:p>
            <a:p>
              <a:pPr algn="ctr"/>
              <a:r>
                <a:rPr lang="es-ES_tradnl" altLang="es-MX" sz="600"/>
                <a:t>ENTREGADOS</a:t>
              </a:r>
            </a:p>
          </p:txBody>
        </p:sp>
        <p:sp>
          <p:nvSpPr>
            <p:cNvPr id="3162" name="Line 114"/>
            <p:cNvSpPr>
              <a:spLocks noChangeShapeType="1"/>
            </p:cNvSpPr>
            <p:nvPr/>
          </p:nvSpPr>
          <p:spPr bwMode="auto">
            <a:xfrm>
              <a:off x="4265613" y="1504950"/>
              <a:ext cx="0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3" name="Line 119"/>
            <p:cNvSpPr>
              <a:spLocks noChangeShapeType="1"/>
            </p:cNvSpPr>
            <p:nvPr/>
          </p:nvSpPr>
          <p:spPr bwMode="auto">
            <a:xfrm>
              <a:off x="6145213" y="1368425"/>
              <a:ext cx="0" cy="655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4" name="Line 120"/>
            <p:cNvSpPr>
              <a:spLocks noChangeShapeType="1"/>
            </p:cNvSpPr>
            <p:nvPr/>
          </p:nvSpPr>
          <p:spPr bwMode="auto">
            <a:xfrm>
              <a:off x="6791325" y="1376363"/>
              <a:ext cx="0" cy="652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5" name="Line 125"/>
            <p:cNvSpPr>
              <a:spLocks noChangeShapeType="1"/>
            </p:cNvSpPr>
            <p:nvPr/>
          </p:nvSpPr>
          <p:spPr bwMode="auto">
            <a:xfrm>
              <a:off x="7729538" y="1519238"/>
              <a:ext cx="0" cy="503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6" name="Line 126"/>
            <p:cNvSpPr>
              <a:spLocks noChangeShapeType="1"/>
            </p:cNvSpPr>
            <p:nvPr/>
          </p:nvSpPr>
          <p:spPr bwMode="auto">
            <a:xfrm>
              <a:off x="8204200" y="1519238"/>
              <a:ext cx="0" cy="503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7" name="Line 129"/>
            <p:cNvSpPr>
              <a:spLocks noChangeShapeType="1"/>
            </p:cNvSpPr>
            <p:nvPr/>
          </p:nvSpPr>
          <p:spPr bwMode="auto">
            <a:xfrm>
              <a:off x="8686800" y="1519238"/>
              <a:ext cx="0" cy="503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8" name="Text Box 278"/>
            <p:cNvSpPr txBox="1">
              <a:spLocks noChangeArrowheads="1"/>
            </p:cNvSpPr>
            <p:nvPr/>
          </p:nvSpPr>
          <p:spPr bwMode="auto">
            <a:xfrm>
              <a:off x="219075" y="1463675"/>
              <a:ext cx="9048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NOMBRE</a:t>
              </a:r>
            </a:p>
          </p:txBody>
        </p:sp>
        <p:sp>
          <p:nvSpPr>
            <p:cNvPr id="3169" name="Text Box 279"/>
            <p:cNvSpPr txBox="1">
              <a:spLocks noChangeArrowheads="1"/>
            </p:cNvSpPr>
            <p:nvPr/>
          </p:nvSpPr>
          <p:spPr bwMode="auto">
            <a:xfrm>
              <a:off x="1219200" y="1347788"/>
              <a:ext cx="6953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E D A D</a:t>
              </a:r>
            </a:p>
            <a:p>
              <a:pPr algn="ctr"/>
              <a:r>
                <a:rPr lang="es-ES_tradnl" altLang="es-MX" sz="700"/>
                <a:t>( A Ñ O S )</a:t>
              </a:r>
            </a:p>
          </p:txBody>
        </p:sp>
        <p:sp>
          <p:nvSpPr>
            <p:cNvPr id="3170" name="Line 281"/>
            <p:cNvSpPr>
              <a:spLocks noChangeShapeType="1"/>
            </p:cNvSpPr>
            <p:nvPr/>
          </p:nvSpPr>
          <p:spPr bwMode="auto">
            <a:xfrm>
              <a:off x="1171575" y="1370013"/>
              <a:ext cx="0" cy="657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1" name="Line 282"/>
            <p:cNvSpPr>
              <a:spLocks noChangeShapeType="1"/>
            </p:cNvSpPr>
            <p:nvPr/>
          </p:nvSpPr>
          <p:spPr bwMode="auto">
            <a:xfrm>
              <a:off x="1947863" y="1373188"/>
              <a:ext cx="0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283"/>
            <p:cNvSpPr>
              <a:spLocks noChangeShapeType="1"/>
            </p:cNvSpPr>
            <p:nvPr/>
          </p:nvSpPr>
          <p:spPr bwMode="auto">
            <a:xfrm>
              <a:off x="2381250" y="1373188"/>
              <a:ext cx="0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285"/>
            <p:cNvSpPr>
              <a:spLocks noChangeShapeType="1"/>
            </p:cNvSpPr>
            <p:nvPr/>
          </p:nvSpPr>
          <p:spPr bwMode="auto">
            <a:xfrm>
              <a:off x="1171575" y="1651000"/>
              <a:ext cx="7715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74" name="Text Box 286"/>
            <p:cNvSpPr txBox="1">
              <a:spLocks noChangeArrowheads="1"/>
            </p:cNvSpPr>
            <p:nvPr/>
          </p:nvSpPr>
          <p:spPr bwMode="auto">
            <a:xfrm>
              <a:off x="1320800" y="1668463"/>
              <a:ext cx="2349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5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9</a:t>
              </a:r>
            </a:p>
          </p:txBody>
        </p:sp>
        <p:sp>
          <p:nvSpPr>
            <p:cNvPr id="3175" name="Text Box 288"/>
            <p:cNvSpPr txBox="1">
              <a:spLocks noChangeArrowheads="1"/>
            </p:cNvSpPr>
            <p:nvPr/>
          </p:nvSpPr>
          <p:spPr bwMode="auto">
            <a:xfrm>
              <a:off x="1665288" y="1668463"/>
              <a:ext cx="350837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20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Y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600"/>
                <a:t>MÁS</a:t>
              </a:r>
            </a:p>
          </p:txBody>
        </p:sp>
        <p:sp>
          <p:nvSpPr>
            <p:cNvPr id="3176" name="Line 289"/>
            <p:cNvSpPr>
              <a:spLocks noChangeShapeType="1"/>
            </p:cNvSpPr>
            <p:nvPr/>
          </p:nvSpPr>
          <p:spPr bwMode="auto">
            <a:xfrm>
              <a:off x="1352550" y="1651000"/>
              <a:ext cx="0" cy="373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77" name="Line 290"/>
            <p:cNvSpPr>
              <a:spLocks noChangeShapeType="1"/>
            </p:cNvSpPr>
            <p:nvPr/>
          </p:nvSpPr>
          <p:spPr bwMode="auto">
            <a:xfrm>
              <a:off x="1543050" y="1651000"/>
              <a:ext cx="0" cy="373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78" name="Line 291"/>
            <p:cNvSpPr>
              <a:spLocks noChangeShapeType="1"/>
            </p:cNvSpPr>
            <p:nvPr/>
          </p:nvSpPr>
          <p:spPr bwMode="auto">
            <a:xfrm>
              <a:off x="1733550" y="1651000"/>
              <a:ext cx="0" cy="373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79" name="Text Box 293"/>
            <p:cNvSpPr txBox="1">
              <a:spLocks noChangeArrowheads="1"/>
            </p:cNvSpPr>
            <p:nvPr/>
          </p:nvSpPr>
          <p:spPr bwMode="auto">
            <a:xfrm>
              <a:off x="1852613" y="1470025"/>
              <a:ext cx="623887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15000"/>
                </a:lnSpc>
                <a:spcBef>
                  <a:spcPct val="5000"/>
                </a:spcBef>
              </a:pPr>
              <a:r>
                <a:rPr lang="es-ES_tradnl" altLang="es-MX" sz="600"/>
                <a:t>VISITA DOMICI-LIARIA</a:t>
              </a:r>
            </a:p>
          </p:txBody>
        </p:sp>
        <p:sp>
          <p:nvSpPr>
            <p:cNvPr id="3180" name="Line 109"/>
            <p:cNvSpPr>
              <a:spLocks noChangeShapeType="1"/>
            </p:cNvSpPr>
            <p:nvPr/>
          </p:nvSpPr>
          <p:spPr bwMode="auto">
            <a:xfrm>
              <a:off x="3324225" y="1508655"/>
              <a:ext cx="0" cy="50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1" name="Line 111"/>
            <p:cNvSpPr>
              <a:spLocks noChangeShapeType="1"/>
            </p:cNvSpPr>
            <p:nvPr/>
          </p:nvSpPr>
          <p:spPr bwMode="auto">
            <a:xfrm>
              <a:off x="3814763" y="1647825"/>
              <a:ext cx="0" cy="385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113"/>
            <p:cNvSpPr>
              <a:spLocks noChangeShapeType="1"/>
            </p:cNvSpPr>
            <p:nvPr/>
          </p:nvSpPr>
          <p:spPr bwMode="auto">
            <a:xfrm>
              <a:off x="4735513" y="1641475"/>
              <a:ext cx="0" cy="376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294"/>
            <p:cNvSpPr>
              <a:spLocks noChangeShapeType="1"/>
            </p:cNvSpPr>
            <p:nvPr/>
          </p:nvSpPr>
          <p:spPr bwMode="auto">
            <a:xfrm>
              <a:off x="2857500" y="1511301"/>
              <a:ext cx="0" cy="5064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4" name="Text Box 295"/>
            <p:cNvSpPr txBox="1">
              <a:spLocks noChangeArrowheads="1"/>
            </p:cNvSpPr>
            <p:nvPr/>
          </p:nvSpPr>
          <p:spPr bwMode="auto">
            <a:xfrm>
              <a:off x="2290763" y="1565275"/>
              <a:ext cx="6810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CURACIÓN DE </a:t>
              </a:r>
            </a:p>
            <a:p>
              <a:pPr algn="ctr"/>
              <a:r>
                <a:rPr lang="es-ES_tradnl" altLang="es-MX" sz="600"/>
                <a:t>HERIDA</a:t>
              </a:r>
            </a:p>
          </p:txBody>
        </p:sp>
        <p:sp>
          <p:nvSpPr>
            <p:cNvPr id="3185" name="Text Box 296"/>
            <p:cNvSpPr txBox="1">
              <a:spLocks noChangeArrowheads="1"/>
            </p:cNvSpPr>
            <p:nvPr/>
          </p:nvSpPr>
          <p:spPr bwMode="auto">
            <a:xfrm>
              <a:off x="2757488" y="1565275"/>
              <a:ext cx="6810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PERSONA ENFERMA TRATADA</a:t>
              </a:r>
            </a:p>
          </p:txBody>
        </p:sp>
        <p:sp>
          <p:nvSpPr>
            <p:cNvPr id="3186" name="Line 297"/>
            <p:cNvSpPr>
              <a:spLocks noChangeShapeType="1"/>
            </p:cNvSpPr>
            <p:nvPr/>
          </p:nvSpPr>
          <p:spPr bwMode="auto">
            <a:xfrm>
              <a:off x="2381250" y="1511300"/>
              <a:ext cx="3771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87" name="Text Box 299"/>
            <p:cNvSpPr txBox="1">
              <a:spLocks noChangeArrowheads="1"/>
            </p:cNvSpPr>
            <p:nvPr/>
          </p:nvSpPr>
          <p:spPr bwMode="auto">
            <a:xfrm>
              <a:off x="3236913" y="1714500"/>
              <a:ext cx="681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INYECCIÓN</a:t>
              </a:r>
            </a:p>
          </p:txBody>
        </p:sp>
        <p:sp>
          <p:nvSpPr>
            <p:cNvPr id="3188" name="Text Box 300"/>
            <p:cNvSpPr txBox="1">
              <a:spLocks noChangeArrowheads="1"/>
            </p:cNvSpPr>
            <p:nvPr/>
          </p:nvSpPr>
          <p:spPr bwMode="auto">
            <a:xfrm>
              <a:off x="3703638" y="1714500"/>
              <a:ext cx="681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SUERO</a:t>
              </a:r>
            </a:p>
          </p:txBody>
        </p:sp>
        <p:sp>
          <p:nvSpPr>
            <p:cNvPr id="3189" name="Text Box 302"/>
            <p:cNvSpPr txBox="1">
              <a:spLocks noChangeArrowheads="1"/>
            </p:cNvSpPr>
            <p:nvPr/>
          </p:nvSpPr>
          <p:spPr bwMode="auto">
            <a:xfrm>
              <a:off x="4157663" y="1663700"/>
              <a:ext cx="6810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TUBER-CULOSA</a:t>
              </a:r>
            </a:p>
          </p:txBody>
        </p:sp>
        <p:sp>
          <p:nvSpPr>
            <p:cNvPr id="3190" name="Text Box 303"/>
            <p:cNvSpPr txBox="1">
              <a:spLocks noChangeArrowheads="1"/>
            </p:cNvSpPr>
            <p:nvPr/>
          </p:nvSpPr>
          <p:spPr bwMode="auto">
            <a:xfrm>
              <a:off x="4681538" y="1600200"/>
              <a:ext cx="10525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HIPERTENSA CON TOMA DE PRESIÓN</a:t>
              </a:r>
            </a:p>
          </p:txBody>
        </p:sp>
        <p:sp>
          <p:nvSpPr>
            <p:cNvPr id="3191" name="Text Box 304"/>
            <p:cNvSpPr txBox="1">
              <a:spLocks noChangeArrowheads="1"/>
            </p:cNvSpPr>
            <p:nvPr/>
          </p:nvSpPr>
          <p:spPr bwMode="auto">
            <a:xfrm>
              <a:off x="4652963" y="1846263"/>
              <a:ext cx="681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SI</a:t>
              </a:r>
            </a:p>
          </p:txBody>
        </p:sp>
        <p:sp>
          <p:nvSpPr>
            <p:cNvPr id="3192" name="Text Box 305"/>
            <p:cNvSpPr txBox="1">
              <a:spLocks noChangeArrowheads="1"/>
            </p:cNvSpPr>
            <p:nvPr/>
          </p:nvSpPr>
          <p:spPr bwMode="auto">
            <a:xfrm>
              <a:off x="5119688" y="1846263"/>
              <a:ext cx="681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NO</a:t>
              </a:r>
            </a:p>
          </p:txBody>
        </p:sp>
        <p:sp>
          <p:nvSpPr>
            <p:cNvPr id="3193" name="Line 307"/>
            <p:cNvSpPr>
              <a:spLocks noChangeShapeType="1"/>
            </p:cNvSpPr>
            <p:nvPr/>
          </p:nvSpPr>
          <p:spPr bwMode="auto">
            <a:xfrm>
              <a:off x="5676900" y="1647825"/>
              <a:ext cx="0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94" name="Line 308"/>
            <p:cNvSpPr>
              <a:spLocks noChangeShapeType="1"/>
            </p:cNvSpPr>
            <p:nvPr/>
          </p:nvSpPr>
          <p:spPr bwMode="auto">
            <a:xfrm>
              <a:off x="5210175" y="1847850"/>
              <a:ext cx="0" cy="180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95" name="Line 309"/>
            <p:cNvSpPr>
              <a:spLocks noChangeShapeType="1"/>
            </p:cNvSpPr>
            <p:nvPr/>
          </p:nvSpPr>
          <p:spPr bwMode="auto">
            <a:xfrm>
              <a:off x="4737100" y="1844675"/>
              <a:ext cx="942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96" name="Text Box 310"/>
            <p:cNvSpPr txBox="1">
              <a:spLocks noChangeArrowheads="1"/>
            </p:cNvSpPr>
            <p:nvPr/>
          </p:nvSpPr>
          <p:spPr bwMode="auto">
            <a:xfrm>
              <a:off x="5576888" y="1720850"/>
              <a:ext cx="681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DIABÉTICA</a:t>
              </a:r>
            </a:p>
          </p:txBody>
        </p:sp>
        <p:sp>
          <p:nvSpPr>
            <p:cNvPr id="3197" name="Line 311"/>
            <p:cNvSpPr>
              <a:spLocks noChangeShapeType="1"/>
            </p:cNvSpPr>
            <p:nvPr/>
          </p:nvSpPr>
          <p:spPr bwMode="auto">
            <a:xfrm>
              <a:off x="3319463" y="1643063"/>
              <a:ext cx="2825750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98" name="Text Box 313"/>
            <p:cNvSpPr txBox="1">
              <a:spLocks noChangeArrowheads="1"/>
            </p:cNvSpPr>
            <p:nvPr/>
          </p:nvSpPr>
          <p:spPr bwMode="auto">
            <a:xfrm>
              <a:off x="2657475" y="1339850"/>
              <a:ext cx="34480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M O T I V O    D E    L A    A T E N C I Ó N</a:t>
              </a:r>
            </a:p>
          </p:txBody>
        </p:sp>
        <p:sp>
          <p:nvSpPr>
            <p:cNvPr id="3199" name="Text Box 314"/>
            <p:cNvSpPr txBox="1">
              <a:spLocks noChangeArrowheads="1"/>
            </p:cNvSpPr>
            <p:nvPr/>
          </p:nvSpPr>
          <p:spPr bwMode="auto">
            <a:xfrm>
              <a:off x="3290888" y="1490663"/>
              <a:ext cx="10239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APLICACIÓN DE:</a:t>
              </a:r>
            </a:p>
          </p:txBody>
        </p:sp>
        <p:sp>
          <p:nvSpPr>
            <p:cNvPr id="3200" name="Text Box 315"/>
            <p:cNvSpPr txBox="1">
              <a:spLocks noChangeArrowheads="1"/>
            </p:cNvSpPr>
            <p:nvPr/>
          </p:nvSpPr>
          <p:spPr bwMode="auto">
            <a:xfrm>
              <a:off x="4252913" y="1476375"/>
              <a:ext cx="18716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PERSONA ENFERMA SUPERVISADA</a:t>
              </a:r>
            </a:p>
          </p:txBody>
        </p:sp>
        <p:sp>
          <p:nvSpPr>
            <p:cNvPr id="3201" name="Line 316"/>
            <p:cNvSpPr>
              <a:spLocks noChangeShapeType="1"/>
            </p:cNvSpPr>
            <p:nvPr/>
          </p:nvSpPr>
          <p:spPr bwMode="auto">
            <a:xfrm>
              <a:off x="6791325" y="1525588"/>
              <a:ext cx="2343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02" name="Text Box 317"/>
            <p:cNvSpPr txBox="1">
              <a:spLocks noChangeArrowheads="1"/>
            </p:cNvSpPr>
            <p:nvPr/>
          </p:nvSpPr>
          <p:spPr bwMode="auto">
            <a:xfrm>
              <a:off x="6757988" y="1527175"/>
              <a:ext cx="566737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TOSE-DORAS CRÓNI-CAS</a:t>
              </a:r>
            </a:p>
          </p:txBody>
        </p:sp>
        <p:sp>
          <p:nvSpPr>
            <p:cNvPr id="3203" name="Text Box 318"/>
            <p:cNvSpPr txBox="1">
              <a:spLocks noChangeArrowheads="1"/>
            </p:cNvSpPr>
            <p:nvPr/>
          </p:nvSpPr>
          <p:spPr bwMode="auto">
            <a:xfrm>
              <a:off x="7254875" y="1593850"/>
              <a:ext cx="490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HIPER-TENSAS</a:t>
              </a:r>
            </a:p>
          </p:txBody>
        </p:sp>
        <p:sp>
          <p:nvSpPr>
            <p:cNvPr id="3204" name="Text Box 319"/>
            <p:cNvSpPr txBox="1">
              <a:spLocks noChangeArrowheads="1"/>
            </p:cNvSpPr>
            <p:nvPr/>
          </p:nvSpPr>
          <p:spPr bwMode="auto">
            <a:xfrm>
              <a:off x="7661275" y="1585913"/>
              <a:ext cx="6143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POR PROBABLE DIABETES</a:t>
              </a:r>
            </a:p>
          </p:txBody>
        </p:sp>
        <p:sp>
          <p:nvSpPr>
            <p:cNvPr id="3205" name="Text Box 320"/>
            <p:cNvSpPr txBox="1">
              <a:spLocks noChangeArrowheads="1"/>
            </p:cNvSpPr>
            <p:nvPr/>
          </p:nvSpPr>
          <p:spPr bwMode="auto">
            <a:xfrm>
              <a:off x="8131175" y="1589088"/>
              <a:ext cx="6334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PARA CITOLOGÍA VAGINAL</a:t>
              </a:r>
            </a:p>
          </p:txBody>
        </p:sp>
        <p:sp>
          <p:nvSpPr>
            <p:cNvPr id="3206" name="Text Box 321"/>
            <p:cNvSpPr txBox="1">
              <a:spLocks noChangeArrowheads="1"/>
            </p:cNvSpPr>
            <p:nvPr/>
          </p:nvSpPr>
          <p:spPr bwMode="auto">
            <a:xfrm>
              <a:off x="8680450" y="1644650"/>
              <a:ext cx="4714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600"/>
                <a:t>OTRO</a:t>
              </a:r>
            </a:p>
          </p:txBody>
        </p:sp>
        <p:sp>
          <p:nvSpPr>
            <p:cNvPr id="3207" name="Line 322"/>
            <p:cNvSpPr>
              <a:spLocks noChangeShapeType="1"/>
            </p:cNvSpPr>
            <p:nvPr/>
          </p:nvSpPr>
          <p:spPr bwMode="auto">
            <a:xfrm>
              <a:off x="7261225" y="1519238"/>
              <a:ext cx="0" cy="503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08" name="Text Box 323"/>
            <p:cNvSpPr txBox="1">
              <a:spLocks noChangeArrowheads="1"/>
            </p:cNvSpPr>
            <p:nvPr/>
          </p:nvSpPr>
          <p:spPr bwMode="auto">
            <a:xfrm>
              <a:off x="6800850" y="1349375"/>
              <a:ext cx="232410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PERSONAS REFERIDAS</a:t>
              </a:r>
            </a:p>
          </p:txBody>
        </p:sp>
      </p:grpSp>
      <p:grpSp>
        <p:nvGrpSpPr>
          <p:cNvPr id="3080" name="2 Grupo"/>
          <p:cNvGrpSpPr>
            <a:grpSpLocks/>
          </p:cNvGrpSpPr>
          <p:nvPr/>
        </p:nvGrpSpPr>
        <p:grpSpPr bwMode="auto">
          <a:xfrm>
            <a:off x="0" y="2105025"/>
            <a:ext cx="9144000" cy="4291013"/>
            <a:chOff x="0" y="2105025"/>
            <a:chExt cx="9144000" cy="4291013"/>
          </a:xfrm>
        </p:grpSpPr>
        <p:sp>
          <p:nvSpPr>
            <p:cNvPr id="3149" name="Line 372"/>
            <p:cNvSpPr>
              <a:spLocks noChangeShapeType="1"/>
            </p:cNvSpPr>
            <p:nvPr/>
          </p:nvSpPr>
          <p:spPr bwMode="auto">
            <a:xfrm>
              <a:off x="0" y="6081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5" name="Line 325"/>
            <p:cNvSpPr>
              <a:spLocks noChangeShapeType="1"/>
            </p:cNvSpPr>
            <p:nvPr/>
          </p:nvSpPr>
          <p:spPr bwMode="auto">
            <a:xfrm>
              <a:off x="4265613" y="2111375"/>
              <a:ext cx="0" cy="42687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6" name="Line 326"/>
            <p:cNvSpPr>
              <a:spLocks noChangeShapeType="1"/>
            </p:cNvSpPr>
            <p:nvPr/>
          </p:nvSpPr>
          <p:spPr bwMode="auto">
            <a:xfrm>
              <a:off x="6145213" y="2111375"/>
              <a:ext cx="0" cy="427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7" name="Line 327"/>
            <p:cNvSpPr>
              <a:spLocks noChangeShapeType="1"/>
            </p:cNvSpPr>
            <p:nvPr/>
          </p:nvSpPr>
          <p:spPr bwMode="auto">
            <a:xfrm>
              <a:off x="6791325" y="2111375"/>
              <a:ext cx="0" cy="4284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8" name="Line 328"/>
            <p:cNvSpPr>
              <a:spLocks noChangeShapeType="1"/>
            </p:cNvSpPr>
            <p:nvPr/>
          </p:nvSpPr>
          <p:spPr bwMode="auto">
            <a:xfrm>
              <a:off x="7729538" y="2111375"/>
              <a:ext cx="0" cy="4270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9" name="Line 329"/>
            <p:cNvSpPr>
              <a:spLocks noChangeShapeType="1"/>
            </p:cNvSpPr>
            <p:nvPr/>
          </p:nvSpPr>
          <p:spPr bwMode="auto">
            <a:xfrm>
              <a:off x="8204200" y="2111375"/>
              <a:ext cx="0" cy="4257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0" name="Line 330"/>
            <p:cNvSpPr>
              <a:spLocks noChangeShapeType="1"/>
            </p:cNvSpPr>
            <p:nvPr/>
          </p:nvSpPr>
          <p:spPr bwMode="auto">
            <a:xfrm>
              <a:off x="8686800" y="2111375"/>
              <a:ext cx="0" cy="42830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1" name="Line 324"/>
            <p:cNvSpPr>
              <a:spLocks noChangeShapeType="1"/>
            </p:cNvSpPr>
            <p:nvPr/>
          </p:nvSpPr>
          <p:spPr bwMode="auto">
            <a:xfrm>
              <a:off x="209550" y="2111375"/>
              <a:ext cx="0" cy="426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2" name="Line 331"/>
            <p:cNvSpPr>
              <a:spLocks noChangeShapeType="1"/>
            </p:cNvSpPr>
            <p:nvPr/>
          </p:nvSpPr>
          <p:spPr bwMode="auto">
            <a:xfrm>
              <a:off x="1171575" y="2111375"/>
              <a:ext cx="0" cy="4276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3" name="Line 332"/>
            <p:cNvSpPr>
              <a:spLocks noChangeShapeType="1"/>
            </p:cNvSpPr>
            <p:nvPr/>
          </p:nvSpPr>
          <p:spPr bwMode="auto">
            <a:xfrm>
              <a:off x="1947863" y="2111375"/>
              <a:ext cx="0" cy="4275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4" name="Line 333"/>
            <p:cNvSpPr>
              <a:spLocks noChangeShapeType="1"/>
            </p:cNvSpPr>
            <p:nvPr/>
          </p:nvSpPr>
          <p:spPr bwMode="auto">
            <a:xfrm>
              <a:off x="2381250" y="2111375"/>
              <a:ext cx="0" cy="4275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5" name="Line 337"/>
            <p:cNvSpPr>
              <a:spLocks noChangeShapeType="1"/>
            </p:cNvSpPr>
            <p:nvPr/>
          </p:nvSpPr>
          <p:spPr bwMode="auto">
            <a:xfrm>
              <a:off x="3324225" y="2111375"/>
              <a:ext cx="0" cy="427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3116" name="Group 397"/>
            <p:cNvGrpSpPr>
              <a:grpSpLocks/>
            </p:cNvGrpSpPr>
            <p:nvPr/>
          </p:nvGrpSpPr>
          <p:grpSpPr bwMode="auto">
            <a:xfrm>
              <a:off x="1352550" y="2111375"/>
              <a:ext cx="381000" cy="4276725"/>
              <a:chOff x="852" y="1330"/>
              <a:chExt cx="240" cy="2514"/>
            </a:xfrm>
          </p:grpSpPr>
          <p:sp>
            <p:nvSpPr>
              <p:cNvPr id="3152" name="Line 334"/>
              <p:cNvSpPr>
                <a:spLocks noChangeShapeType="1"/>
              </p:cNvSpPr>
              <p:nvPr/>
            </p:nvSpPr>
            <p:spPr bwMode="auto">
              <a:xfrm>
                <a:off x="852" y="1330"/>
                <a:ext cx="0" cy="25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53" name="Line 335"/>
              <p:cNvSpPr>
                <a:spLocks noChangeShapeType="1"/>
              </p:cNvSpPr>
              <p:nvPr/>
            </p:nvSpPr>
            <p:spPr bwMode="auto">
              <a:xfrm>
                <a:off x="972" y="1330"/>
                <a:ext cx="0" cy="25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54" name="Line 336"/>
              <p:cNvSpPr>
                <a:spLocks noChangeShapeType="1"/>
              </p:cNvSpPr>
              <p:nvPr/>
            </p:nvSpPr>
            <p:spPr bwMode="auto">
              <a:xfrm>
                <a:off x="1092" y="1330"/>
                <a:ext cx="0" cy="25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3117" name="Line 338"/>
            <p:cNvSpPr>
              <a:spLocks noChangeShapeType="1"/>
            </p:cNvSpPr>
            <p:nvPr/>
          </p:nvSpPr>
          <p:spPr bwMode="auto">
            <a:xfrm>
              <a:off x="3814763" y="2111375"/>
              <a:ext cx="0" cy="4278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8" name="Line 339"/>
            <p:cNvSpPr>
              <a:spLocks noChangeShapeType="1"/>
            </p:cNvSpPr>
            <p:nvPr/>
          </p:nvSpPr>
          <p:spPr bwMode="auto">
            <a:xfrm>
              <a:off x="4735513" y="2111375"/>
              <a:ext cx="0" cy="4275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19" name="Line 340"/>
            <p:cNvSpPr>
              <a:spLocks noChangeShapeType="1"/>
            </p:cNvSpPr>
            <p:nvPr/>
          </p:nvSpPr>
          <p:spPr bwMode="auto">
            <a:xfrm>
              <a:off x="2857500" y="2111375"/>
              <a:ext cx="0" cy="428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0" name="Line 341"/>
            <p:cNvSpPr>
              <a:spLocks noChangeShapeType="1"/>
            </p:cNvSpPr>
            <p:nvPr/>
          </p:nvSpPr>
          <p:spPr bwMode="auto">
            <a:xfrm>
              <a:off x="5676900" y="2111375"/>
              <a:ext cx="0" cy="427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1" name="Line 342"/>
            <p:cNvSpPr>
              <a:spLocks noChangeShapeType="1"/>
            </p:cNvSpPr>
            <p:nvPr/>
          </p:nvSpPr>
          <p:spPr bwMode="auto">
            <a:xfrm>
              <a:off x="5210175" y="2111375"/>
              <a:ext cx="0" cy="42687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2" name="Line 343"/>
            <p:cNvSpPr>
              <a:spLocks noChangeShapeType="1"/>
            </p:cNvSpPr>
            <p:nvPr/>
          </p:nvSpPr>
          <p:spPr bwMode="auto">
            <a:xfrm>
              <a:off x="7261225" y="2111375"/>
              <a:ext cx="0" cy="4264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3" name="Line 345"/>
            <p:cNvSpPr>
              <a:spLocks noChangeShapeType="1"/>
            </p:cNvSpPr>
            <p:nvPr/>
          </p:nvSpPr>
          <p:spPr bwMode="auto">
            <a:xfrm>
              <a:off x="0" y="21050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4" name="Line 346"/>
            <p:cNvSpPr>
              <a:spLocks noChangeShapeType="1"/>
            </p:cNvSpPr>
            <p:nvPr/>
          </p:nvSpPr>
          <p:spPr bwMode="auto">
            <a:xfrm>
              <a:off x="0" y="2271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5" name="Line 347"/>
            <p:cNvSpPr>
              <a:spLocks noChangeShapeType="1"/>
            </p:cNvSpPr>
            <p:nvPr/>
          </p:nvSpPr>
          <p:spPr bwMode="auto">
            <a:xfrm>
              <a:off x="0" y="2424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6" name="Line 348"/>
            <p:cNvSpPr>
              <a:spLocks noChangeShapeType="1"/>
            </p:cNvSpPr>
            <p:nvPr/>
          </p:nvSpPr>
          <p:spPr bwMode="auto">
            <a:xfrm>
              <a:off x="0" y="2576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7" name="Line 349"/>
            <p:cNvSpPr>
              <a:spLocks noChangeShapeType="1"/>
            </p:cNvSpPr>
            <p:nvPr/>
          </p:nvSpPr>
          <p:spPr bwMode="auto">
            <a:xfrm>
              <a:off x="0" y="27289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8" name="Line 350"/>
            <p:cNvSpPr>
              <a:spLocks noChangeShapeType="1"/>
            </p:cNvSpPr>
            <p:nvPr/>
          </p:nvSpPr>
          <p:spPr bwMode="auto">
            <a:xfrm>
              <a:off x="0" y="28813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29" name="Line 351"/>
            <p:cNvSpPr>
              <a:spLocks noChangeShapeType="1"/>
            </p:cNvSpPr>
            <p:nvPr/>
          </p:nvSpPr>
          <p:spPr bwMode="auto">
            <a:xfrm>
              <a:off x="0" y="3033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0" name="Line 352"/>
            <p:cNvSpPr>
              <a:spLocks noChangeShapeType="1"/>
            </p:cNvSpPr>
            <p:nvPr/>
          </p:nvSpPr>
          <p:spPr bwMode="auto">
            <a:xfrm>
              <a:off x="0" y="3186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1" name="Line 353"/>
            <p:cNvSpPr>
              <a:spLocks noChangeShapeType="1"/>
            </p:cNvSpPr>
            <p:nvPr/>
          </p:nvSpPr>
          <p:spPr bwMode="auto">
            <a:xfrm>
              <a:off x="0" y="3338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2" name="Line 354"/>
            <p:cNvSpPr>
              <a:spLocks noChangeShapeType="1"/>
            </p:cNvSpPr>
            <p:nvPr/>
          </p:nvSpPr>
          <p:spPr bwMode="auto">
            <a:xfrm>
              <a:off x="0" y="34909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3" name="Line 355"/>
            <p:cNvSpPr>
              <a:spLocks noChangeShapeType="1"/>
            </p:cNvSpPr>
            <p:nvPr/>
          </p:nvSpPr>
          <p:spPr bwMode="auto">
            <a:xfrm>
              <a:off x="0" y="36433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4" name="Line 356"/>
            <p:cNvSpPr>
              <a:spLocks noChangeShapeType="1"/>
            </p:cNvSpPr>
            <p:nvPr/>
          </p:nvSpPr>
          <p:spPr bwMode="auto">
            <a:xfrm>
              <a:off x="0" y="3795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5" name="Line 357"/>
            <p:cNvSpPr>
              <a:spLocks noChangeShapeType="1"/>
            </p:cNvSpPr>
            <p:nvPr/>
          </p:nvSpPr>
          <p:spPr bwMode="auto">
            <a:xfrm>
              <a:off x="0" y="3948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6" name="Line 358"/>
            <p:cNvSpPr>
              <a:spLocks noChangeShapeType="1"/>
            </p:cNvSpPr>
            <p:nvPr/>
          </p:nvSpPr>
          <p:spPr bwMode="auto">
            <a:xfrm>
              <a:off x="0" y="4100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7" name="Line 359"/>
            <p:cNvSpPr>
              <a:spLocks noChangeShapeType="1"/>
            </p:cNvSpPr>
            <p:nvPr/>
          </p:nvSpPr>
          <p:spPr bwMode="auto">
            <a:xfrm>
              <a:off x="0" y="42529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8" name="Line 360"/>
            <p:cNvSpPr>
              <a:spLocks noChangeShapeType="1"/>
            </p:cNvSpPr>
            <p:nvPr/>
          </p:nvSpPr>
          <p:spPr bwMode="auto">
            <a:xfrm>
              <a:off x="0" y="44053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9" name="Line 361"/>
            <p:cNvSpPr>
              <a:spLocks noChangeShapeType="1"/>
            </p:cNvSpPr>
            <p:nvPr/>
          </p:nvSpPr>
          <p:spPr bwMode="auto">
            <a:xfrm>
              <a:off x="0" y="4557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0" name="Line 362"/>
            <p:cNvSpPr>
              <a:spLocks noChangeShapeType="1"/>
            </p:cNvSpPr>
            <p:nvPr/>
          </p:nvSpPr>
          <p:spPr bwMode="auto">
            <a:xfrm>
              <a:off x="0" y="4710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1" name="Line 363"/>
            <p:cNvSpPr>
              <a:spLocks noChangeShapeType="1"/>
            </p:cNvSpPr>
            <p:nvPr/>
          </p:nvSpPr>
          <p:spPr bwMode="auto">
            <a:xfrm>
              <a:off x="0" y="4862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2" name="Line 364"/>
            <p:cNvSpPr>
              <a:spLocks noChangeShapeType="1"/>
            </p:cNvSpPr>
            <p:nvPr/>
          </p:nvSpPr>
          <p:spPr bwMode="auto">
            <a:xfrm>
              <a:off x="0" y="50149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3" name="Line 365"/>
            <p:cNvSpPr>
              <a:spLocks noChangeShapeType="1"/>
            </p:cNvSpPr>
            <p:nvPr/>
          </p:nvSpPr>
          <p:spPr bwMode="auto">
            <a:xfrm>
              <a:off x="0" y="51673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4" name="Line 366"/>
            <p:cNvSpPr>
              <a:spLocks noChangeShapeType="1"/>
            </p:cNvSpPr>
            <p:nvPr/>
          </p:nvSpPr>
          <p:spPr bwMode="auto">
            <a:xfrm>
              <a:off x="0" y="53197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5" name="Line 367"/>
            <p:cNvSpPr>
              <a:spLocks noChangeShapeType="1"/>
            </p:cNvSpPr>
            <p:nvPr/>
          </p:nvSpPr>
          <p:spPr bwMode="auto">
            <a:xfrm>
              <a:off x="0" y="5472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6" name="Line 369"/>
            <p:cNvSpPr>
              <a:spLocks noChangeShapeType="1"/>
            </p:cNvSpPr>
            <p:nvPr/>
          </p:nvSpPr>
          <p:spPr bwMode="auto">
            <a:xfrm>
              <a:off x="0" y="5624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7" name="Line 370"/>
            <p:cNvSpPr>
              <a:spLocks noChangeShapeType="1"/>
            </p:cNvSpPr>
            <p:nvPr/>
          </p:nvSpPr>
          <p:spPr bwMode="auto">
            <a:xfrm>
              <a:off x="0" y="57769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8" name="Line 371"/>
            <p:cNvSpPr>
              <a:spLocks noChangeShapeType="1"/>
            </p:cNvSpPr>
            <p:nvPr/>
          </p:nvSpPr>
          <p:spPr bwMode="auto">
            <a:xfrm>
              <a:off x="0" y="59293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0" name="Line 373"/>
            <p:cNvSpPr>
              <a:spLocks noChangeShapeType="1"/>
            </p:cNvSpPr>
            <p:nvPr/>
          </p:nvSpPr>
          <p:spPr bwMode="auto">
            <a:xfrm>
              <a:off x="0" y="6234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1" name="Line 374"/>
            <p:cNvSpPr>
              <a:spLocks noChangeShapeType="1"/>
            </p:cNvSpPr>
            <p:nvPr/>
          </p:nvSpPr>
          <p:spPr bwMode="auto">
            <a:xfrm>
              <a:off x="0" y="63865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081" name="1 Grupo"/>
          <p:cNvGrpSpPr>
            <a:grpSpLocks/>
          </p:cNvGrpSpPr>
          <p:nvPr/>
        </p:nvGrpSpPr>
        <p:grpSpPr bwMode="auto">
          <a:xfrm>
            <a:off x="0" y="6465887"/>
            <a:ext cx="9144000" cy="201613"/>
            <a:chOff x="0" y="6465887"/>
            <a:chExt cx="9144000" cy="201613"/>
          </a:xfrm>
        </p:grpSpPr>
        <p:sp>
          <p:nvSpPr>
            <p:cNvPr id="3082" name="Text Box 195"/>
            <p:cNvSpPr txBox="1">
              <a:spLocks noChangeArrowheads="1"/>
            </p:cNvSpPr>
            <p:nvPr/>
          </p:nvSpPr>
          <p:spPr bwMode="auto">
            <a:xfrm>
              <a:off x="228600" y="6469063"/>
              <a:ext cx="9144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TOTAL</a:t>
              </a:r>
              <a:endParaRPr lang="es-ES_tradnl" altLang="es-MX" b="1"/>
            </a:p>
          </p:txBody>
        </p:sp>
        <p:sp>
          <p:nvSpPr>
            <p:cNvPr id="3083" name="Line 276"/>
            <p:cNvSpPr>
              <a:spLocks noChangeShapeType="1"/>
            </p:cNvSpPr>
            <p:nvPr/>
          </p:nvSpPr>
          <p:spPr bwMode="auto">
            <a:xfrm>
              <a:off x="0" y="66579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4" name="Line 277"/>
            <p:cNvSpPr>
              <a:spLocks noChangeShapeType="1"/>
            </p:cNvSpPr>
            <p:nvPr/>
          </p:nvSpPr>
          <p:spPr bwMode="auto">
            <a:xfrm>
              <a:off x="0" y="6467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5" name="Line 376"/>
            <p:cNvSpPr>
              <a:spLocks noChangeShapeType="1"/>
            </p:cNvSpPr>
            <p:nvPr/>
          </p:nvSpPr>
          <p:spPr bwMode="auto">
            <a:xfrm>
              <a:off x="209550" y="6465888"/>
              <a:ext cx="0" cy="179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6" name="Line 377"/>
            <p:cNvSpPr>
              <a:spLocks noChangeShapeType="1"/>
            </p:cNvSpPr>
            <p:nvPr/>
          </p:nvSpPr>
          <p:spPr bwMode="auto">
            <a:xfrm>
              <a:off x="4265613" y="6465888"/>
              <a:ext cx="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7" name="Line 378"/>
            <p:cNvSpPr>
              <a:spLocks noChangeShapeType="1"/>
            </p:cNvSpPr>
            <p:nvPr/>
          </p:nvSpPr>
          <p:spPr bwMode="auto">
            <a:xfrm>
              <a:off x="6145213" y="6465888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8" name="Line 379"/>
            <p:cNvSpPr>
              <a:spLocks noChangeShapeType="1"/>
            </p:cNvSpPr>
            <p:nvPr/>
          </p:nvSpPr>
          <p:spPr bwMode="auto">
            <a:xfrm>
              <a:off x="6791325" y="6465888"/>
              <a:ext cx="0" cy="196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89" name="Line 380"/>
            <p:cNvSpPr>
              <a:spLocks noChangeShapeType="1"/>
            </p:cNvSpPr>
            <p:nvPr/>
          </p:nvSpPr>
          <p:spPr bwMode="auto">
            <a:xfrm>
              <a:off x="7729538" y="6465888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0" name="Line 381"/>
            <p:cNvSpPr>
              <a:spLocks noChangeShapeType="1"/>
            </p:cNvSpPr>
            <p:nvPr/>
          </p:nvSpPr>
          <p:spPr bwMode="auto">
            <a:xfrm>
              <a:off x="8204200" y="6465888"/>
              <a:ext cx="0" cy="188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1" name="Line 382"/>
            <p:cNvSpPr>
              <a:spLocks noChangeShapeType="1"/>
            </p:cNvSpPr>
            <p:nvPr/>
          </p:nvSpPr>
          <p:spPr bwMode="auto">
            <a:xfrm>
              <a:off x="8686800" y="6465888"/>
              <a:ext cx="0" cy="195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2" name="Line 383"/>
            <p:cNvSpPr>
              <a:spLocks noChangeShapeType="1"/>
            </p:cNvSpPr>
            <p:nvPr/>
          </p:nvSpPr>
          <p:spPr bwMode="auto">
            <a:xfrm>
              <a:off x="1171575" y="6465887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3" name="Line 384"/>
            <p:cNvSpPr>
              <a:spLocks noChangeShapeType="1"/>
            </p:cNvSpPr>
            <p:nvPr/>
          </p:nvSpPr>
          <p:spPr bwMode="auto">
            <a:xfrm>
              <a:off x="1947863" y="6465888"/>
              <a:ext cx="0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4" name="Line 385"/>
            <p:cNvSpPr>
              <a:spLocks noChangeShapeType="1"/>
            </p:cNvSpPr>
            <p:nvPr/>
          </p:nvSpPr>
          <p:spPr bwMode="auto">
            <a:xfrm>
              <a:off x="2381250" y="6465888"/>
              <a:ext cx="0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5" name="Line 386"/>
            <p:cNvSpPr>
              <a:spLocks noChangeShapeType="1"/>
            </p:cNvSpPr>
            <p:nvPr/>
          </p:nvSpPr>
          <p:spPr bwMode="auto">
            <a:xfrm>
              <a:off x="1352550" y="6465888"/>
              <a:ext cx="0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096" name="Line 387"/>
            <p:cNvSpPr>
              <a:spLocks noChangeShapeType="1"/>
            </p:cNvSpPr>
            <p:nvPr/>
          </p:nvSpPr>
          <p:spPr bwMode="auto">
            <a:xfrm>
              <a:off x="1543050" y="6465888"/>
              <a:ext cx="0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097" name="Line 388"/>
            <p:cNvSpPr>
              <a:spLocks noChangeShapeType="1"/>
            </p:cNvSpPr>
            <p:nvPr/>
          </p:nvSpPr>
          <p:spPr bwMode="auto">
            <a:xfrm>
              <a:off x="1733550" y="6465888"/>
              <a:ext cx="0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098" name="Line 389"/>
            <p:cNvSpPr>
              <a:spLocks noChangeShapeType="1"/>
            </p:cNvSpPr>
            <p:nvPr/>
          </p:nvSpPr>
          <p:spPr bwMode="auto">
            <a:xfrm>
              <a:off x="3324225" y="6465888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99" name="Line 390"/>
            <p:cNvSpPr>
              <a:spLocks noChangeShapeType="1"/>
            </p:cNvSpPr>
            <p:nvPr/>
          </p:nvSpPr>
          <p:spPr bwMode="auto">
            <a:xfrm>
              <a:off x="3814763" y="6465887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0" name="Line 391"/>
            <p:cNvSpPr>
              <a:spLocks noChangeShapeType="1"/>
            </p:cNvSpPr>
            <p:nvPr/>
          </p:nvSpPr>
          <p:spPr bwMode="auto">
            <a:xfrm>
              <a:off x="4735513" y="6465887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1" name="Line 392"/>
            <p:cNvSpPr>
              <a:spLocks noChangeShapeType="1"/>
            </p:cNvSpPr>
            <p:nvPr/>
          </p:nvSpPr>
          <p:spPr bwMode="auto">
            <a:xfrm>
              <a:off x="2857500" y="6465888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2" name="Line 393"/>
            <p:cNvSpPr>
              <a:spLocks noChangeShapeType="1"/>
            </p:cNvSpPr>
            <p:nvPr/>
          </p:nvSpPr>
          <p:spPr bwMode="auto">
            <a:xfrm>
              <a:off x="5676900" y="6465888"/>
              <a:ext cx="0" cy="193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3" name="Line 394"/>
            <p:cNvSpPr>
              <a:spLocks noChangeShapeType="1"/>
            </p:cNvSpPr>
            <p:nvPr/>
          </p:nvSpPr>
          <p:spPr bwMode="auto">
            <a:xfrm>
              <a:off x="5210175" y="6465888"/>
              <a:ext cx="0" cy="19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04" name="Line 395"/>
            <p:cNvSpPr>
              <a:spLocks noChangeShapeType="1"/>
            </p:cNvSpPr>
            <p:nvPr/>
          </p:nvSpPr>
          <p:spPr bwMode="auto">
            <a:xfrm>
              <a:off x="7261225" y="6465888"/>
              <a:ext cx="0" cy="1857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ChangeArrowheads="1"/>
          </p:cNvSpPr>
          <p:nvPr/>
        </p:nvSpPr>
        <p:spPr bwMode="auto">
          <a:xfrm>
            <a:off x="76200" y="6681788"/>
            <a:ext cx="723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099" name="Text Box 132"/>
          <p:cNvSpPr txBox="1">
            <a:spLocks noChangeArrowheads="1"/>
          </p:cNvSpPr>
          <p:nvPr/>
        </p:nvSpPr>
        <p:spPr bwMode="auto">
          <a:xfrm>
            <a:off x="4441825" y="4660900"/>
            <a:ext cx="2284413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80000"/>
              </a:spcBef>
            </a:pPr>
            <a:r>
              <a:rPr lang="es-ES_tradnl" altLang="es-MX" sz="700"/>
              <a:t>1.- 	ÁCIDO ACETILSALICILICO, TABLETAS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2.-	ACETAMINOFEN, TABLETAS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3.- 	ACETAMINOFEN, SOLUCIÓN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4.- 	ALUMINIO Y MAGNESIO, SUSPENSIÓN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5.- 	PASTA DE LASSAR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6.- 	BENZOATO DE BENCILO, EMULSIÓN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7.- 	ALBENDAZOL, TABLETAS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8.- 	ALBENDAZOL, SOLUCIÓN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9.- 	FUMARATO FERROSO, TABLETAS</a:t>
            </a:r>
            <a:endParaRPr lang="es-ES_tradnl" altLang="es-MX"/>
          </a:p>
        </p:txBody>
      </p:sp>
      <p:sp>
        <p:nvSpPr>
          <p:cNvPr id="4100" name="Text Box 133"/>
          <p:cNvSpPr txBox="1">
            <a:spLocks noChangeArrowheads="1"/>
          </p:cNvSpPr>
          <p:nvPr/>
        </p:nvSpPr>
        <p:spPr bwMode="auto">
          <a:xfrm>
            <a:off x="127000" y="4659313"/>
            <a:ext cx="16351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s-ES_tradnl" altLang="es-MX" sz="700"/>
              <a:t>1.- 	DOLOR DE CABEZA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2.-	DOLOR DE BARRIGA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3.-	DOLOR DE HUESOS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4.-	DOLOR DE PECHO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5.- 	DOLOR DE OÍDOS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6.-	DOLOR DE MUELAS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7.-	DOLOR DE GARGANTA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8.-	VÓMITO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9.-	DIARREA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10.-	FIEBRE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11.-	GRIPE</a:t>
            </a:r>
          </a:p>
        </p:txBody>
      </p:sp>
      <p:sp>
        <p:nvSpPr>
          <p:cNvPr id="4101" name="Rectangle 167"/>
          <p:cNvSpPr>
            <a:spLocks noChangeArrowheads="1"/>
          </p:cNvSpPr>
          <p:nvPr/>
        </p:nvSpPr>
        <p:spPr bwMode="auto">
          <a:xfrm>
            <a:off x="1522413" y="533400"/>
            <a:ext cx="184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" altLang="es-MX" sz="900" b="1"/>
          </a:p>
        </p:txBody>
      </p:sp>
      <p:sp>
        <p:nvSpPr>
          <p:cNvPr id="4102" name="Line 213"/>
          <p:cNvSpPr>
            <a:spLocks noChangeShapeType="1"/>
          </p:cNvSpPr>
          <p:nvPr/>
        </p:nvSpPr>
        <p:spPr bwMode="auto">
          <a:xfrm>
            <a:off x="0" y="43386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214"/>
          <p:cNvSpPr>
            <a:spLocks noChangeShapeType="1"/>
          </p:cNvSpPr>
          <p:nvPr/>
        </p:nvSpPr>
        <p:spPr bwMode="auto">
          <a:xfrm>
            <a:off x="0" y="66627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215"/>
          <p:cNvSpPr>
            <a:spLocks noChangeShapeType="1"/>
          </p:cNvSpPr>
          <p:nvPr/>
        </p:nvSpPr>
        <p:spPr bwMode="auto">
          <a:xfrm>
            <a:off x="4381500" y="4352925"/>
            <a:ext cx="0" cy="23241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Rectangle 216"/>
          <p:cNvSpPr>
            <a:spLocks noChangeArrowheads="1"/>
          </p:cNvSpPr>
          <p:nvPr/>
        </p:nvSpPr>
        <p:spPr bwMode="auto">
          <a:xfrm>
            <a:off x="1301750" y="4352925"/>
            <a:ext cx="1473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CLAVES DE SÍNTOMAS</a:t>
            </a:r>
          </a:p>
        </p:txBody>
      </p:sp>
      <p:sp>
        <p:nvSpPr>
          <p:cNvPr id="4106" name="Text Box 217"/>
          <p:cNvSpPr txBox="1">
            <a:spLocks noChangeArrowheads="1"/>
          </p:cNvSpPr>
          <p:nvPr/>
        </p:nvSpPr>
        <p:spPr bwMode="auto">
          <a:xfrm>
            <a:off x="2003425" y="4659313"/>
            <a:ext cx="22542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s-ES_tradnl" altLang="es-MX" sz="700"/>
              <a:t>12.-	TOS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13.-	PARÁSITOS (BICHOS)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14.-	ENFERMEDADES DE LOS OJOS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15.-	ENFERMEDADES DE LA PIEL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16.-	HERIDAS, GOLPES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17.-	FRACTURAS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18.-	ENVENENAMIENTO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19.-	QUEMADURAS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20.-	MORDEDURA O PICADURA DE ANIMALES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21.-	CONVULSIONES</a:t>
            </a:r>
          </a:p>
          <a:p>
            <a:pPr>
              <a:spcBef>
                <a:spcPct val="55000"/>
              </a:spcBef>
            </a:pPr>
            <a:r>
              <a:rPr lang="es-ES_tradnl" altLang="es-MX" sz="700"/>
              <a:t>22.-	OTROS</a:t>
            </a:r>
          </a:p>
        </p:txBody>
      </p:sp>
      <p:sp>
        <p:nvSpPr>
          <p:cNvPr id="4107" name="Rectangle 218"/>
          <p:cNvSpPr>
            <a:spLocks noChangeArrowheads="1"/>
          </p:cNvSpPr>
          <p:nvPr/>
        </p:nvSpPr>
        <p:spPr bwMode="auto">
          <a:xfrm>
            <a:off x="5260975" y="4343400"/>
            <a:ext cx="28225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 CLAVES DE MEDICAMENTOS:</a:t>
            </a:r>
          </a:p>
        </p:txBody>
      </p:sp>
      <p:sp>
        <p:nvSpPr>
          <p:cNvPr id="4108" name="Rectangle 219"/>
          <p:cNvSpPr>
            <a:spLocks noChangeArrowheads="1"/>
          </p:cNvSpPr>
          <p:nvPr/>
        </p:nvSpPr>
        <p:spPr bwMode="auto">
          <a:xfrm>
            <a:off x="6677025" y="4660900"/>
            <a:ext cx="25431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80000"/>
              </a:spcBef>
            </a:pPr>
            <a:r>
              <a:rPr lang="es-ES_tradnl" altLang="es-MX" sz="700"/>
              <a:t>10.- 	DEXTROMETORFAN, JARABE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11.- 	CLORANFENICOL OFTALMICO, SOLUCIÓN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12.- 	CLORFENIRAMINA, TABLETAS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13.- 	CLORFENIRAMINA, JARABE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14.- 	ELECTROLITOS ORALES POLVO, SOBRES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15.- 	VITAMINA A, SOLUCIÓN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16.- 	LINDANO, SHAMPOO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17.- 	MICONAZOL, CREMA</a:t>
            </a:r>
          </a:p>
          <a:p>
            <a:pPr>
              <a:spcBef>
                <a:spcPct val="80000"/>
              </a:spcBef>
            </a:pPr>
            <a:r>
              <a:rPr lang="es-ES_tradnl" altLang="es-MX" sz="700"/>
              <a:t>18.- 	YODOCLOROHIDROXIQUINOLEINA, CREMA</a:t>
            </a:r>
            <a:endParaRPr lang="es-ES" altLang="es-MX" sz="700"/>
          </a:p>
        </p:txBody>
      </p:sp>
      <p:sp>
        <p:nvSpPr>
          <p:cNvPr id="4109" name="Rectangle 183"/>
          <p:cNvSpPr>
            <a:spLocks noChangeArrowheads="1"/>
          </p:cNvSpPr>
          <p:nvPr/>
        </p:nvSpPr>
        <p:spPr bwMode="auto">
          <a:xfrm>
            <a:off x="2614613" y="2673350"/>
            <a:ext cx="41338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CONSUMO TOTAL DE MEDICAMENTOS</a:t>
            </a:r>
          </a:p>
          <a:p>
            <a:pPr algn="ctr"/>
            <a:r>
              <a:rPr lang="es-MX" altLang="es-MX" sz="800"/>
              <a:t>(Para uso exclusivo del Supervisor o Supervisora de Auxiliares de Salud)</a:t>
            </a:r>
            <a:endParaRPr lang="es-ES" altLang="es-MX" sz="800"/>
          </a:p>
        </p:txBody>
      </p:sp>
      <p:grpSp>
        <p:nvGrpSpPr>
          <p:cNvPr id="4110" name="3 Grupo"/>
          <p:cNvGrpSpPr>
            <a:grpSpLocks/>
          </p:cNvGrpSpPr>
          <p:nvPr/>
        </p:nvGrpSpPr>
        <p:grpSpPr bwMode="auto">
          <a:xfrm>
            <a:off x="338138" y="3011488"/>
            <a:ext cx="8239125" cy="1309687"/>
            <a:chOff x="338138" y="3011488"/>
            <a:chExt cx="8239125" cy="1309687"/>
          </a:xfrm>
        </p:grpSpPr>
        <p:sp>
          <p:nvSpPr>
            <p:cNvPr id="4154" name="Line 121"/>
            <p:cNvSpPr>
              <a:spLocks noChangeShapeType="1"/>
            </p:cNvSpPr>
            <p:nvPr/>
          </p:nvSpPr>
          <p:spPr bwMode="auto">
            <a:xfrm>
              <a:off x="392113" y="3024188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5" name="Line 122"/>
            <p:cNvSpPr>
              <a:spLocks noChangeShapeType="1"/>
            </p:cNvSpPr>
            <p:nvPr/>
          </p:nvSpPr>
          <p:spPr bwMode="auto">
            <a:xfrm>
              <a:off x="392113" y="3225800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6" name="Line 123"/>
            <p:cNvSpPr>
              <a:spLocks noChangeShapeType="1"/>
            </p:cNvSpPr>
            <p:nvPr/>
          </p:nvSpPr>
          <p:spPr bwMode="auto">
            <a:xfrm>
              <a:off x="392113" y="3460750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7" name="Line 124"/>
            <p:cNvSpPr>
              <a:spLocks noChangeShapeType="1"/>
            </p:cNvSpPr>
            <p:nvPr/>
          </p:nvSpPr>
          <p:spPr bwMode="auto">
            <a:xfrm>
              <a:off x="392113" y="3694113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8" name="Line 125"/>
            <p:cNvSpPr>
              <a:spLocks noChangeShapeType="1"/>
            </p:cNvSpPr>
            <p:nvPr/>
          </p:nvSpPr>
          <p:spPr bwMode="auto">
            <a:xfrm>
              <a:off x="392113" y="3929063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9" name="Line 185"/>
            <p:cNvSpPr>
              <a:spLocks noChangeShapeType="1"/>
            </p:cNvSpPr>
            <p:nvPr/>
          </p:nvSpPr>
          <p:spPr bwMode="auto">
            <a:xfrm>
              <a:off x="392113" y="3028950"/>
              <a:ext cx="0" cy="11334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0" name="Line 186"/>
            <p:cNvSpPr>
              <a:spLocks noChangeShapeType="1"/>
            </p:cNvSpPr>
            <p:nvPr/>
          </p:nvSpPr>
          <p:spPr bwMode="auto">
            <a:xfrm>
              <a:off x="8572500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1" name="Text Box 187"/>
            <p:cNvSpPr txBox="1">
              <a:spLocks noChangeArrowheads="1"/>
            </p:cNvSpPr>
            <p:nvPr/>
          </p:nvSpPr>
          <p:spPr bwMode="auto">
            <a:xfrm>
              <a:off x="350838" y="3206750"/>
              <a:ext cx="1216025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60000"/>
                </a:spcBef>
              </a:pPr>
              <a:r>
                <a:rPr lang="es-ES_tradnl" altLang="es-MX" sz="700" b="1"/>
                <a:t>EXISTENCIA AL FINAL DEL MES ANTERIOR </a:t>
              </a:r>
            </a:p>
            <a:p>
              <a:pPr>
                <a:lnSpc>
                  <a:spcPct val="85000"/>
                </a:lnSpc>
                <a:spcBef>
                  <a:spcPct val="60000"/>
                </a:spcBef>
              </a:pPr>
              <a:r>
                <a:rPr lang="es-ES_tradnl" altLang="es-MX" sz="700" b="1"/>
                <a:t>CANTIDAD RECIBIDA DURANTE EL MES</a:t>
              </a:r>
            </a:p>
            <a:p>
              <a:pPr>
                <a:lnSpc>
                  <a:spcPct val="85000"/>
                </a:lnSpc>
                <a:spcBef>
                  <a:spcPct val="60000"/>
                </a:spcBef>
              </a:pPr>
              <a:r>
                <a:rPr lang="es-ES_tradnl" altLang="es-MX" sz="700" b="1"/>
                <a:t>EXISTENCIA ACTUAL DE MEDICAMENTOS</a:t>
              </a:r>
            </a:p>
            <a:p>
              <a:pPr>
                <a:lnSpc>
                  <a:spcPct val="85000"/>
                </a:lnSpc>
                <a:spcBef>
                  <a:spcPct val="60000"/>
                </a:spcBef>
              </a:pPr>
              <a:r>
                <a:rPr lang="es-ES_tradnl" altLang="es-MX" sz="700" b="1"/>
                <a:t>CONSUMO</a:t>
              </a:r>
            </a:p>
          </p:txBody>
        </p:sp>
        <p:sp>
          <p:nvSpPr>
            <p:cNvPr id="4162" name="Line 192"/>
            <p:cNvSpPr>
              <a:spLocks noChangeShapeType="1"/>
            </p:cNvSpPr>
            <p:nvPr/>
          </p:nvSpPr>
          <p:spPr bwMode="auto">
            <a:xfrm>
              <a:off x="392113" y="4157663"/>
              <a:ext cx="81803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3" name="Line 194"/>
            <p:cNvSpPr>
              <a:spLocks noChangeShapeType="1"/>
            </p:cNvSpPr>
            <p:nvPr/>
          </p:nvSpPr>
          <p:spPr bwMode="auto">
            <a:xfrm>
              <a:off x="1704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4" name="Line 195"/>
            <p:cNvSpPr>
              <a:spLocks noChangeShapeType="1"/>
            </p:cNvSpPr>
            <p:nvPr/>
          </p:nvSpPr>
          <p:spPr bwMode="auto">
            <a:xfrm>
              <a:off x="2085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5" name="Line 196"/>
            <p:cNvSpPr>
              <a:spLocks noChangeShapeType="1"/>
            </p:cNvSpPr>
            <p:nvPr/>
          </p:nvSpPr>
          <p:spPr bwMode="auto">
            <a:xfrm>
              <a:off x="2466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6" name="Line 197"/>
            <p:cNvSpPr>
              <a:spLocks noChangeShapeType="1"/>
            </p:cNvSpPr>
            <p:nvPr/>
          </p:nvSpPr>
          <p:spPr bwMode="auto">
            <a:xfrm>
              <a:off x="2847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7" name="Line 198"/>
            <p:cNvSpPr>
              <a:spLocks noChangeShapeType="1"/>
            </p:cNvSpPr>
            <p:nvPr/>
          </p:nvSpPr>
          <p:spPr bwMode="auto">
            <a:xfrm>
              <a:off x="3228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8" name="Line 199"/>
            <p:cNvSpPr>
              <a:spLocks noChangeShapeType="1"/>
            </p:cNvSpPr>
            <p:nvPr/>
          </p:nvSpPr>
          <p:spPr bwMode="auto">
            <a:xfrm>
              <a:off x="3609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69" name="Line 200"/>
            <p:cNvSpPr>
              <a:spLocks noChangeShapeType="1"/>
            </p:cNvSpPr>
            <p:nvPr/>
          </p:nvSpPr>
          <p:spPr bwMode="auto">
            <a:xfrm>
              <a:off x="3990975" y="3028950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0" name="Line 201"/>
            <p:cNvSpPr>
              <a:spLocks noChangeShapeType="1"/>
            </p:cNvSpPr>
            <p:nvPr/>
          </p:nvSpPr>
          <p:spPr bwMode="auto">
            <a:xfrm>
              <a:off x="4371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1" name="Line 202"/>
            <p:cNvSpPr>
              <a:spLocks noChangeShapeType="1"/>
            </p:cNvSpPr>
            <p:nvPr/>
          </p:nvSpPr>
          <p:spPr bwMode="auto">
            <a:xfrm>
              <a:off x="4752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2" name="Line 203"/>
            <p:cNvSpPr>
              <a:spLocks noChangeShapeType="1"/>
            </p:cNvSpPr>
            <p:nvPr/>
          </p:nvSpPr>
          <p:spPr bwMode="auto">
            <a:xfrm>
              <a:off x="5133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3" name="Line 204"/>
            <p:cNvSpPr>
              <a:spLocks noChangeShapeType="1"/>
            </p:cNvSpPr>
            <p:nvPr/>
          </p:nvSpPr>
          <p:spPr bwMode="auto">
            <a:xfrm>
              <a:off x="5514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4" name="Line 205"/>
            <p:cNvSpPr>
              <a:spLocks noChangeShapeType="1"/>
            </p:cNvSpPr>
            <p:nvPr/>
          </p:nvSpPr>
          <p:spPr bwMode="auto">
            <a:xfrm>
              <a:off x="5895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5" name="Line 206"/>
            <p:cNvSpPr>
              <a:spLocks noChangeShapeType="1"/>
            </p:cNvSpPr>
            <p:nvPr/>
          </p:nvSpPr>
          <p:spPr bwMode="auto">
            <a:xfrm>
              <a:off x="6276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6" name="Line 207"/>
            <p:cNvSpPr>
              <a:spLocks noChangeShapeType="1"/>
            </p:cNvSpPr>
            <p:nvPr/>
          </p:nvSpPr>
          <p:spPr bwMode="auto">
            <a:xfrm>
              <a:off x="6657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7" name="Line 208"/>
            <p:cNvSpPr>
              <a:spLocks noChangeShapeType="1"/>
            </p:cNvSpPr>
            <p:nvPr/>
          </p:nvSpPr>
          <p:spPr bwMode="auto">
            <a:xfrm>
              <a:off x="7038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8" name="Line 209"/>
            <p:cNvSpPr>
              <a:spLocks noChangeShapeType="1"/>
            </p:cNvSpPr>
            <p:nvPr/>
          </p:nvSpPr>
          <p:spPr bwMode="auto">
            <a:xfrm>
              <a:off x="7419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9" name="Line 210"/>
            <p:cNvSpPr>
              <a:spLocks noChangeShapeType="1"/>
            </p:cNvSpPr>
            <p:nvPr/>
          </p:nvSpPr>
          <p:spPr bwMode="auto">
            <a:xfrm>
              <a:off x="7800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80" name="Line 211"/>
            <p:cNvSpPr>
              <a:spLocks noChangeShapeType="1"/>
            </p:cNvSpPr>
            <p:nvPr/>
          </p:nvSpPr>
          <p:spPr bwMode="auto">
            <a:xfrm>
              <a:off x="8181975" y="3038475"/>
              <a:ext cx="0" cy="1123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81" name="Rectangle 212"/>
            <p:cNvSpPr>
              <a:spLocks noChangeArrowheads="1"/>
            </p:cNvSpPr>
            <p:nvPr/>
          </p:nvSpPr>
          <p:spPr bwMode="auto">
            <a:xfrm>
              <a:off x="1738313" y="3011488"/>
              <a:ext cx="68389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  <a:tab pos="762000" algn="l"/>
                  <a:tab pos="1143000" algn="l"/>
                  <a:tab pos="1524000" algn="l"/>
                  <a:tab pos="1905000" algn="l"/>
                  <a:tab pos="2286000" algn="l"/>
                  <a:tab pos="2667000" algn="l"/>
                  <a:tab pos="3048000" algn="l"/>
                  <a:tab pos="3429000" algn="l"/>
                  <a:tab pos="3810000" algn="l"/>
                  <a:tab pos="4191000" algn="l"/>
                  <a:tab pos="4572000" algn="l"/>
                  <a:tab pos="4953000" algn="l"/>
                  <a:tab pos="5334000" algn="l"/>
                  <a:tab pos="5715000" algn="l"/>
                  <a:tab pos="6096000" algn="l"/>
                  <a:tab pos="64770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ES_tradnl" altLang="es-MX" sz="1000" b="1"/>
                <a:t> 1	 2	 3	 4	 5	 6	 7	 8	 9	10	11	12	13	14	15	16	17	18</a:t>
              </a:r>
              <a:endParaRPr lang="es-ES" altLang="es-MX" sz="1000" b="1"/>
            </a:p>
          </p:txBody>
        </p:sp>
        <p:sp>
          <p:nvSpPr>
            <p:cNvPr id="4182" name="Rectangle 220"/>
            <p:cNvSpPr>
              <a:spLocks noChangeArrowheads="1"/>
            </p:cNvSpPr>
            <p:nvPr/>
          </p:nvSpPr>
          <p:spPr bwMode="auto">
            <a:xfrm>
              <a:off x="338138" y="4137025"/>
              <a:ext cx="54276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/>
                <a:t>CONSUMO=EXISTENCIAS AL FINAL DEL MES ANTERIOR + CANTIDAD RECIBIDA DURANTE EL MES – EXISTENCIA ACTUAL DE MEDICAMENTOS</a:t>
              </a:r>
              <a:endParaRPr lang="es-ES" altLang="es-MX" sz="600"/>
            </a:p>
          </p:txBody>
        </p:sp>
      </p:grpSp>
      <p:grpSp>
        <p:nvGrpSpPr>
          <p:cNvPr id="4111" name="2 Grupo"/>
          <p:cNvGrpSpPr>
            <a:grpSpLocks/>
          </p:cNvGrpSpPr>
          <p:nvPr/>
        </p:nvGrpSpPr>
        <p:grpSpPr bwMode="auto">
          <a:xfrm>
            <a:off x="-28575" y="730250"/>
            <a:ext cx="9172575" cy="1912938"/>
            <a:chOff x="-28575" y="730250"/>
            <a:chExt cx="9172575" cy="1912938"/>
          </a:xfrm>
        </p:grpSpPr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>
              <a:off x="0" y="7477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3" name="Text Box 91"/>
            <p:cNvSpPr txBox="1">
              <a:spLocks noChangeArrowheads="1"/>
            </p:cNvSpPr>
            <p:nvPr/>
          </p:nvSpPr>
          <p:spPr bwMode="auto">
            <a:xfrm>
              <a:off x="403225" y="920750"/>
              <a:ext cx="8286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SANEAMIENTO</a:t>
              </a:r>
            </a:p>
            <a:p>
              <a:pPr algn="ctr"/>
              <a:r>
                <a:rPr lang="es-ES_tradnl" altLang="es-MX" sz="700"/>
                <a:t>BÁSICO</a:t>
              </a:r>
              <a:endParaRPr lang="es-ES_tradnl" altLang="es-MX"/>
            </a:p>
          </p:txBody>
        </p:sp>
        <p:sp>
          <p:nvSpPr>
            <p:cNvPr id="4114" name="Line 112"/>
            <p:cNvSpPr>
              <a:spLocks noChangeShapeType="1"/>
            </p:cNvSpPr>
            <p:nvPr/>
          </p:nvSpPr>
          <p:spPr bwMode="auto">
            <a:xfrm>
              <a:off x="0" y="13954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5" name="Line 113"/>
            <p:cNvSpPr>
              <a:spLocks noChangeShapeType="1"/>
            </p:cNvSpPr>
            <p:nvPr/>
          </p:nvSpPr>
          <p:spPr bwMode="auto">
            <a:xfrm>
              <a:off x="0" y="15478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6" name="Line 114"/>
            <p:cNvSpPr>
              <a:spLocks noChangeShapeType="1"/>
            </p:cNvSpPr>
            <p:nvPr/>
          </p:nvSpPr>
          <p:spPr bwMode="auto">
            <a:xfrm>
              <a:off x="0" y="17002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7" name="Line 115"/>
            <p:cNvSpPr>
              <a:spLocks noChangeShapeType="1"/>
            </p:cNvSpPr>
            <p:nvPr/>
          </p:nvSpPr>
          <p:spPr bwMode="auto">
            <a:xfrm>
              <a:off x="0" y="18526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8" name="Line 116"/>
            <p:cNvSpPr>
              <a:spLocks noChangeShapeType="1"/>
            </p:cNvSpPr>
            <p:nvPr/>
          </p:nvSpPr>
          <p:spPr bwMode="auto">
            <a:xfrm>
              <a:off x="0" y="20050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19" name="Line 117"/>
            <p:cNvSpPr>
              <a:spLocks noChangeShapeType="1"/>
            </p:cNvSpPr>
            <p:nvPr/>
          </p:nvSpPr>
          <p:spPr bwMode="auto">
            <a:xfrm>
              <a:off x="0" y="21574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20" name="Line 118"/>
            <p:cNvSpPr>
              <a:spLocks noChangeShapeType="1"/>
            </p:cNvSpPr>
            <p:nvPr/>
          </p:nvSpPr>
          <p:spPr bwMode="auto">
            <a:xfrm>
              <a:off x="0" y="23098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21" name="Line 119"/>
            <p:cNvSpPr>
              <a:spLocks noChangeShapeType="1"/>
            </p:cNvSpPr>
            <p:nvPr/>
          </p:nvSpPr>
          <p:spPr bwMode="auto">
            <a:xfrm>
              <a:off x="0" y="24622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22" name="Line 120"/>
            <p:cNvSpPr>
              <a:spLocks noChangeShapeType="1"/>
            </p:cNvSpPr>
            <p:nvPr/>
          </p:nvSpPr>
          <p:spPr bwMode="auto">
            <a:xfrm>
              <a:off x="0" y="26146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23" name="Line 126"/>
            <p:cNvSpPr>
              <a:spLocks noChangeShapeType="1"/>
            </p:cNvSpPr>
            <p:nvPr/>
          </p:nvSpPr>
          <p:spPr bwMode="auto">
            <a:xfrm>
              <a:off x="0" y="124301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24" name="Text Box 137"/>
            <p:cNvSpPr txBox="1">
              <a:spLocks noChangeArrowheads="1"/>
            </p:cNvSpPr>
            <p:nvPr/>
          </p:nvSpPr>
          <p:spPr bwMode="auto">
            <a:xfrm>
              <a:off x="1111250" y="920750"/>
              <a:ext cx="863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PLANIFICACIÓN</a:t>
              </a:r>
            </a:p>
            <a:p>
              <a:pPr algn="ctr"/>
              <a:r>
                <a:rPr lang="es-ES_tradnl" altLang="es-MX" sz="700"/>
                <a:t>FAMILIAR</a:t>
              </a:r>
              <a:endParaRPr lang="es-ES_tradnl" altLang="es-MX"/>
            </a:p>
          </p:txBody>
        </p:sp>
        <p:sp>
          <p:nvSpPr>
            <p:cNvPr id="4125" name="Text Box 138"/>
            <p:cNvSpPr txBox="1">
              <a:spLocks noChangeArrowheads="1"/>
            </p:cNvSpPr>
            <p:nvPr/>
          </p:nvSpPr>
          <p:spPr bwMode="auto">
            <a:xfrm>
              <a:off x="1963738" y="920750"/>
              <a:ext cx="6270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MATERNO</a:t>
              </a:r>
            </a:p>
            <a:p>
              <a:pPr algn="ctr"/>
              <a:r>
                <a:rPr lang="es-ES_tradnl" altLang="es-MX" sz="700"/>
                <a:t>INFANTIL</a:t>
              </a:r>
              <a:endParaRPr lang="es-ES_tradnl" altLang="es-MX"/>
            </a:p>
          </p:txBody>
        </p:sp>
        <p:sp>
          <p:nvSpPr>
            <p:cNvPr id="4126" name="Text Box 140"/>
            <p:cNvSpPr txBox="1">
              <a:spLocks noChangeArrowheads="1"/>
            </p:cNvSpPr>
            <p:nvPr/>
          </p:nvSpPr>
          <p:spPr bwMode="auto">
            <a:xfrm>
              <a:off x="460375" y="730250"/>
              <a:ext cx="65055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 E M A S    D E    P L Á T I C A S    Y     N Ú M E R O    D E    A S I S T E N T E S</a:t>
              </a:r>
              <a:endParaRPr lang="es-ES_tradnl" altLang="es-MX"/>
            </a:p>
          </p:txBody>
        </p:sp>
        <p:sp>
          <p:nvSpPr>
            <p:cNvPr id="4127" name="Line 141"/>
            <p:cNvSpPr>
              <a:spLocks noChangeShapeType="1"/>
            </p:cNvSpPr>
            <p:nvPr/>
          </p:nvSpPr>
          <p:spPr bwMode="auto">
            <a:xfrm>
              <a:off x="447675" y="904875"/>
              <a:ext cx="8696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28" name="Text Box 142"/>
            <p:cNvSpPr txBox="1">
              <a:spLocks noChangeArrowheads="1"/>
            </p:cNvSpPr>
            <p:nvPr/>
          </p:nvSpPr>
          <p:spPr bwMode="auto">
            <a:xfrm>
              <a:off x="2597150" y="974725"/>
              <a:ext cx="773113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VACUNACIÓN</a:t>
              </a:r>
              <a:endParaRPr lang="es-ES_tradnl" altLang="es-MX"/>
            </a:p>
          </p:txBody>
        </p:sp>
        <p:sp>
          <p:nvSpPr>
            <p:cNvPr id="4129" name="Text Box 143"/>
            <p:cNvSpPr txBox="1">
              <a:spLocks noChangeArrowheads="1"/>
            </p:cNvSpPr>
            <p:nvPr/>
          </p:nvSpPr>
          <p:spPr bwMode="auto">
            <a:xfrm>
              <a:off x="3373438" y="1044575"/>
              <a:ext cx="6508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CRÓNICAS</a:t>
              </a:r>
              <a:endParaRPr lang="es-ES_tradnl" altLang="es-MX"/>
            </a:p>
          </p:txBody>
        </p:sp>
        <p:sp>
          <p:nvSpPr>
            <p:cNvPr id="4130" name="Text Box 144"/>
            <p:cNvSpPr txBox="1">
              <a:spLocks noChangeArrowheads="1"/>
            </p:cNvSpPr>
            <p:nvPr/>
          </p:nvSpPr>
          <p:spPr bwMode="auto">
            <a:xfrm>
              <a:off x="4097338" y="1044575"/>
              <a:ext cx="7302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DIARREICAS</a:t>
              </a:r>
              <a:endParaRPr lang="es-ES_tradnl" altLang="es-MX"/>
            </a:p>
          </p:txBody>
        </p:sp>
        <p:sp>
          <p:nvSpPr>
            <p:cNvPr id="4131" name="Text Box 145"/>
            <p:cNvSpPr txBox="1">
              <a:spLocks noChangeArrowheads="1"/>
            </p:cNvSpPr>
            <p:nvPr/>
          </p:nvSpPr>
          <p:spPr bwMode="auto">
            <a:xfrm>
              <a:off x="3360738" y="877888"/>
              <a:ext cx="1401762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ENFERMEDADES</a:t>
              </a:r>
              <a:endParaRPr lang="es-ES_tradnl" altLang="es-MX"/>
            </a:p>
          </p:txBody>
        </p:sp>
        <p:sp>
          <p:nvSpPr>
            <p:cNvPr id="4132" name="Text Box 146"/>
            <p:cNvSpPr txBox="1">
              <a:spLocks noChangeArrowheads="1"/>
            </p:cNvSpPr>
            <p:nvPr/>
          </p:nvSpPr>
          <p:spPr bwMode="auto">
            <a:xfrm>
              <a:off x="4738688" y="868363"/>
              <a:ext cx="901700" cy="41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INFECCIONES</a:t>
              </a:r>
            </a:p>
            <a:p>
              <a:pPr algn="ctr"/>
              <a:r>
                <a:rPr lang="es-ES_tradnl" altLang="es-MX" sz="700"/>
                <a:t>RESPIRATORIAS</a:t>
              </a:r>
            </a:p>
            <a:p>
              <a:pPr algn="ctr"/>
              <a:r>
                <a:rPr lang="es-ES_tradnl" altLang="es-MX" sz="700"/>
                <a:t>AGUDAS</a:t>
              </a:r>
              <a:endParaRPr lang="es-ES_tradnl" altLang="es-MX"/>
            </a:p>
          </p:txBody>
        </p:sp>
        <p:sp>
          <p:nvSpPr>
            <p:cNvPr id="4133" name="Text Box 147"/>
            <p:cNvSpPr txBox="1">
              <a:spLocks noChangeArrowheads="1"/>
            </p:cNvSpPr>
            <p:nvPr/>
          </p:nvSpPr>
          <p:spPr bwMode="auto">
            <a:xfrm>
              <a:off x="5581650" y="974725"/>
              <a:ext cx="676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NUTRICIÓN</a:t>
              </a:r>
              <a:endParaRPr lang="es-ES_tradnl" altLang="es-MX"/>
            </a:p>
          </p:txBody>
        </p:sp>
        <p:sp>
          <p:nvSpPr>
            <p:cNvPr id="4134" name="Text Box 148"/>
            <p:cNvSpPr txBox="1">
              <a:spLocks noChangeArrowheads="1"/>
            </p:cNvSpPr>
            <p:nvPr/>
          </p:nvSpPr>
          <p:spPr bwMode="auto">
            <a:xfrm>
              <a:off x="6400800" y="974725"/>
              <a:ext cx="4413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OTRO</a:t>
              </a:r>
              <a:endParaRPr lang="es-ES_tradnl" altLang="es-MX"/>
            </a:p>
          </p:txBody>
        </p:sp>
        <p:sp>
          <p:nvSpPr>
            <p:cNvPr id="4135" name="Line 159"/>
            <p:cNvSpPr>
              <a:spLocks noChangeShapeType="1"/>
            </p:cNvSpPr>
            <p:nvPr/>
          </p:nvSpPr>
          <p:spPr bwMode="auto">
            <a:xfrm>
              <a:off x="3343275" y="1047750"/>
              <a:ext cx="1447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36" name="Text Box 160"/>
            <p:cNvSpPr txBox="1">
              <a:spLocks noChangeArrowheads="1"/>
            </p:cNvSpPr>
            <p:nvPr/>
          </p:nvSpPr>
          <p:spPr bwMode="auto">
            <a:xfrm>
              <a:off x="6965950" y="874713"/>
              <a:ext cx="730250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ENFERME-</a:t>
              </a:r>
            </a:p>
            <a:p>
              <a:pPr algn="ctr"/>
              <a:r>
                <a:rPr lang="es-ES_tradnl" altLang="es-MX" sz="700"/>
                <a:t>DADES</a:t>
              </a:r>
            </a:p>
            <a:p>
              <a:pPr algn="ctr"/>
              <a:r>
                <a:rPr lang="es-ES_tradnl" altLang="es-MX" sz="700"/>
                <a:t>DIARREICAS</a:t>
              </a:r>
              <a:endParaRPr lang="es-ES_tradnl" altLang="es-MX"/>
            </a:p>
          </p:txBody>
        </p:sp>
        <p:sp>
          <p:nvSpPr>
            <p:cNvPr id="4137" name="Text Box 161"/>
            <p:cNvSpPr txBox="1">
              <a:spLocks noChangeArrowheads="1"/>
            </p:cNvSpPr>
            <p:nvPr/>
          </p:nvSpPr>
          <p:spPr bwMode="auto">
            <a:xfrm>
              <a:off x="7634288" y="876300"/>
              <a:ext cx="9017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INFECCIONES</a:t>
              </a:r>
            </a:p>
            <a:p>
              <a:pPr algn="ctr"/>
              <a:r>
                <a:rPr lang="es-ES_tradnl" altLang="es-MX" sz="700"/>
                <a:t>RESPIRATORIAS</a:t>
              </a:r>
            </a:p>
            <a:p>
              <a:pPr algn="ctr"/>
              <a:r>
                <a:rPr lang="es-ES_tradnl" altLang="es-MX" sz="700"/>
                <a:t>AGUDAS</a:t>
              </a:r>
              <a:endParaRPr lang="es-ES_tradnl" altLang="es-MX"/>
            </a:p>
          </p:txBody>
        </p:sp>
        <p:sp>
          <p:nvSpPr>
            <p:cNvPr id="4138" name="Text Box 162"/>
            <p:cNvSpPr txBox="1">
              <a:spLocks noChangeArrowheads="1"/>
            </p:cNvSpPr>
            <p:nvPr/>
          </p:nvSpPr>
          <p:spPr bwMode="auto">
            <a:xfrm>
              <a:off x="8448675" y="981075"/>
              <a:ext cx="676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NUTRICIÓN</a:t>
              </a:r>
              <a:endParaRPr lang="es-ES_tradnl" altLang="es-MX"/>
            </a:p>
          </p:txBody>
        </p:sp>
        <p:sp>
          <p:nvSpPr>
            <p:cNvPr id="4139" name="Line 139"/>
            <p:cNvSpPr>
              <a:spLocks noChangeShapeType="1"/>
            </p:cNvSpPr>
            <p:nvPr/>
          </p:nvSpPr>
          <p:spPr bwMode="auto">
            <a:xfrm>
              <a:off x="447675" y="752475"/>
              <a:ext cx="0" cy="1857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0" name="Line 150"/>
            <p:cNvSpPr>
              <a:spLocks noChangeShapeType="1"/>
            </p:cNvSpPr>
            <p:nvPr/>
          </p:nvSpPr>
          <p:spPr bwMode="auto">
            <a:xfrm>
              <a:off x="6972300" y="752475"/>
              <a:ext cx="0" cy="1866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1" name="Line 151"/>
            <p:cNvSpPr>
              <a:spLocks noChangeShapeType="1"/>
            </p:cNvSpPr>
            <p:nvPr/>
          </p:nvSpPr>
          <p:spPr bwMode="auto">
            <a:xfrm>
              <a:off x="1171575" y="914400"/>
              <a:ext cx="0" cy="1695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2" name="Line 152"/>
            <p:cNvSpPr>
              <a:spLocks noChangeShapeType="1"/>
            </p:cNvSpPr>
            <p:nvPr/>
          </p:nvSpPr>
          <p:spPr bwMode="auto">
            <a:xfrm>
              <a:off x="1905000" y="904875"/>
              <a:ext cx="0" cy="1704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3" name="Line 153"/>
            <p:cNvSpPr>
              <a:spLocks noChangeShapeType="1"/>
            </p:cNvSpPr>
            <p:nvPr/>
          </p:nvSpPr>
          <p:spPr bwMode="auto">
            <a:xfrm>
              <a:off x="2628900" y="904875"/>
              <a:ext cx="0" cy="1724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4" name="Line 154"/>
            <p:cNvSpPr>
              <a:spLocks noChangeShapeType="1"/>
            </p:cNvSpPr>
            <p:nvPr/>
          </p:nvSpPr>
          <p:spPr bwMode="auto">
            <a:xfrm>
              <a:off x="3343275" y="904875"/>
              <a:ext cx="0" cy="1704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5" name="Line 155"/>
            <p:cNvSpPr>
              <a:spLocks noChangeShapeType="1"/>
            </p:cNvSpPr>
            <p:nvPr/>
          </p:nvSpPr>
          <p:spPr bwMode="auto">
            <a:xfrm>
              <a:off x="4076700" y="1047750"/>
              <a:ext cx="0" cy="156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6" name="Line 156"/>
            <p:cNvSpPr>
              <a:spLocks noChangeShapeType="1"/>
            </p:cNvSpPr>
            <p:nvPr/>
          </p:nvSpPr>
          <p:spPr bwMode="auto">
            <a:xfrm>
              <a:off x="4791075" y="895350"/>
              <a:ext cx="0" cy="171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7" name="Line 157"/>
            <p:cNvSpPr>
              <a:spLocks noChangeShapeType="1"/>
            </p:cNvSpPr>
            <p:nvPr/>
          </p:nvSpPr>
          <p:spPr bwMode="auto">
            <a:xfrm>
              <a:off x="5562600" y="914400"/>
              <a:ext cx="0" cy="1695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8" name="Line 158"/>
            <p:cNvSpPr>
              <a:spLocks noChangeShapeType="1"/>
            </p:cNvSpPr>
            <p:nvPr/>
          </p:nvSpPr>
          <p:spPr bwMode="auto">
            <a:xfrm>
              <a:off x="6267450" y="914400"/>
              <a:ext cx="0" cy="1695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49" name="Line 164"/>
            <p:cNvSpPr>
              <a:spLocks noChangeShapeType="1"/>
            </p:cNvSpPr>
            <p:nvPr/>
          </p:nvSpPr>
          <p:spPr bwMode="auto">
            <a:xfrm>
              <a:off x="8458200" y="913501"/>
              <a:ext cx="0" cy="1695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50" name="Rectangle 165"/>
            <p:cNvSpPr>
              <a:spLocks noChangeArrowheads="1"/>
            </p:cNvSpPr>
            <p:nvPr/>
          </p:nvSpPr>
          <p:spPr bwMode="auto">
            <a:xfrm>
              <a:off x="6996113" y="730250"/>
              <a:ext cx="210978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MADRES CAPACITADAS</a:t>
              </a:r>
              <a:endParaRPr lang="es-ES" altLang="es-MX" sz="700"/>
            </a:p>
          </p:txBody>
        </p:sp>
        <p:sp>
          <p:nvSpPr>
            <p:cNvPr id="4151" name="Rectangle 166"/>
            <p:cNvSpPr>
              <a:spLocks noChangeArrowheads="1"/>
            </p:cNvSpPr>
            <p:nvPr/>
          </p:nvSpPr>
          <p:spPr bwMode="auto">
            <a:xfrm>
              <a:off x="100013" y="787400"/>
              <a:ext cx="249237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DÍA</a:t>
              </a:r>
              <a:endParaRPr lang="es-ES" altLang="es-MX" sz="700"/>
            </a:p>
          </p:txBody>
        </p:sp>
        <p:sp>
          <p:nvSpPr>
            <p:cNvPr id="4152" name="Rectangle 182"/>
            <p:cNvSpPr>
              <a:spLocks noChangeArrowheads="1"/>
            </p:cNvSpPr>
            <p:nvPr/>
          </p:nvSpPr>
          <p:spPr bwMode="auto">
            <a:xfrm>
              <a:off x="-28575" y="2444750"/>
              <a:ext cx="487363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TOTAL</a:t>
              </a:r>
              <a:endParaRPr lang="es-ES" altLang="es-MX" sz="700"/>
            </a:p>
          </p:txBody>
        </p:sp>
        <p:sp>
          <p:nvSpPr>
            <p:cNvPr id="4153" name="Line 158"/>
            <p:cNvSpPr>
              <a:spLocks noChangeShapeType="1"/>
            </p:cNvSpPr>
            <p:nvPr/>
          </p:nvSpPr>
          <p:spPr bwMode="auto">
            <a:xfrm>
              <a:off x="7670620" y="911532"/>
              <a:ext cx="0" cy="1695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221</Words>
  <Application>Microsoft Office PowerPoint</Application>
  <PresentationFormat>Carta (216 x 279 mm)</PresentationFormat>
  <Paragraphs>119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149</cp:revision>
  <cp:lastPrinted>2016-10-18T17:49:28Z</cp:lastPrinted>
  <dcterms:created xsi:type="dcterms:W3CDTF">1999-03-16T19:31:02Z</dcterms:created>
  <dcterms:modified xsi:type="dcterms:W3CDTF">2016-10-18T17:49:29Z</dcterms:modified>
</cp:coreProperties>
</file>